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ight Triangle 4"/>
          <p:cNvSpPr/>
          <p:nvPr/>
        </p:nvSpPr>
        <p:spPr>
          <a:xfrm rot="10800000">
            <a:off x="5943600" y="54864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Parallelogram 5"/>
          <p:cNvSpPr/>
          <p:nvPr/>
        </p:nvSpPr>
        <p:spPr>
          <a:xfrm>
            <a:off x="4114800" y="612648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Parallelogram 6"/>
          <p:cNvSpPr/>
          <p:nvPr/>
        </p:nvSpPr>
        <p:spPr>
          <a:xfrm>
            <a:off x="3657600" y="576072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200400" y="1188720"/>
            <a:ext cx="2743200" cy="822960"/>
          </a:xfrm>
          <a:prstGeom prst="roundRect">
            <a:avLst/>
          </a:prstGeom>
          <a:solidFill>
            <a:srgbClr val="5DB7D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3337560" y="1417320"/>
            <a:ext cx="365760" cy="365760"/>
          </a:xfrm>
          <a:prstGeom prst="ellipse">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749039" y="1325880"/>
            <a:ext cx="2011680" cy="548640"/>
          </a:xfrm>
          <a:prstGeom prst="rect">
            <a:avLst/>
          </a:prstGeom>
          <a:noFill/>
        </p:spPr>
        <p:txBody>
          <a:bodyPr wrap="none">
            <a:spAutoFit/>
          </a:bodyPr>
          <a:lstStyle/>
          <a:p>
            <a:pPr>
              <a:defRPr sz="3200" b="1">
                <a:solidFill>
                  <a:srgbClr val="0D1B2A"/>
                </a:solidFill>
                <a:latin typeface="Comic Sans MS"/>
              </a:defRPr>
            </a:pPr>
            <a:r>
              <a:t>ModelIt!</a:t>
            </a:r>
          </a:p>
        </p:txBody>
      </p:sp>
      <p:pic>
        <p:nvPicPr>
          <p:cNvPr id="11" name="Picture 10" descr="G09L2-L01-cover.png"/>
          <p:cNvPicPr>
            <a:picLocks noChangeAspect="1"/>
          </p:cNvPicPr>
          <p:nvPr/>
        </p:nvPicPr>
        <p:blipFill>
          <a:blip r:embed="rId2"/>
          <a:stretch>
            <a:fillRect/>
          </a:stretch>
        </p:blipFill>
        <p:spPr>
          <a:xfrm>
            <a:off x="594360" y="4114800"/>
            <a:ext cx="2286000" cy="2286000"/>
          </a:xfrm>
          <a:prstGeom prst="rect">
            <a:avLst/>
          </a:prstGeom>
        </p:spPr>
      </p:pic>
      <p:sp>
        <p:nvSpPr>
          <p:cNvPr id="12" name="TextBox 11"/>
          <p:cNvSpPr txBox="1"/>
          <p:nvPr/>
        </p:nvSpPr>
        <p:spPr>
          <a:xfrm>
            <a:off x="914400" y="2286000"/>
            <a:ext cx="7315200" cy="548640"/>
          </a:xfrm>
          <a:prstGeom prst="rect">
            <a:avLst/>
          </a:prstGeom>
          <a:noFill/>
        </p:spPr>
        <p:txBody>
          <a:bodyPr wrap="none">
            <a:spAutoFit/>
          </a:bodyPr>
          <a:lstStyle/>
          <a:p>
            <a:pPr algn="ctr">
              <a:defRPr sz="2200" b="1">
                <a:solidFill>
                  <a:srgbClr val="0D1B2A"/>
                </a:solidFill>
              </a:defRPr>
            </a:pPr>
            <a:r>
              <a:t>Student Lesson</a:t>
            </a:r>
          </a:p>
        </p:txBody>
      </p:sp>
      <p:sp>
        <p:nvSpPr>
          <p:cNvPr id="13" name="TextBox 12"/>
          <p:cNvSpPr txBox="1"/>
          <p:nvPr/>
        </p:nvSpPr>
        <p:spPr>
          <a:xfrm>
            <a:off x="457200" y="2743200"/>
            <a:ext cx="8229600" cy="1097280"/>
          </a:xfrm>
          <a:prstGeom prst="rect">
            <a:avLst/>
          </a:prstGeom>
          <a:noFill/>
        </p:spPr>
        <p:txBody>
          <a:bodyPr wrap="square">
            <a:spAutoFit/>
          </a:bodyPr>
          <a:lstStyle/>
          <a:p>
            <a:pPr algn="ctr">
              <a:defRPr sz="3800" b="1">
                <a:solidFill>
                  <a:srgbClr val="1A4780"/>
                </a:solidFill>
              </a:defRPr>
            </a:pPr>
            <a:r>
              <a:t>The Antibiotic Resistance Arms Race</a:t>
            </a:r>
          </a:p>
          <a:p>
            <a:pPr algn="ctr">
              <a:defRPr sz="1500" i="1">
                <a:solidFill>
                  <a:srgbClr val="1A1A2E"/>
                </a:solidFill>
              </a:defRPr>
            </a:pPr>
            <a:r>
              <a:t>How Superbugs Are Winning — And Why We Created Them</a:t>
            </a:r>
          </a:p>
        </p:txBody>
      </p:sp>
      <p:sp>
        <p:nvSpPr>
          <p:cNvPr id="14" name="TextBox 13"/>
          <p:cNvSpPr txBox="1"/>
          <p:nvPr/>
        </p:nvSpPr>
        <p:spPr>
          <a:xfrm>
            <a:off x="5486400" y="5029200"/>
            <a:ext cx="3200400" cy="731520"/>
          </a:xfrm>
          <a:prstGeom prst="rect">
            <a:avLst/>
          </a:prstGeom>
          <a:noFill/>
        </p:spPr>
        <p:txBody>
          <a:bodyPr wrap="none">
            <a:spAutoFit/>
          </a:bodyPr>
          <a:lstStyle/>
          <a:p>
            <a:pPr algn="r">
              <a:defRPr sz="1400" b="1">
                <a:solidFill>
                  <a:srgbClr val="2E86AB"/>
                </a:solidFill>
              </a:defRPr>
            </a:pPr>
            <a:r>
              <a:t>NGSS: HS-LS4-2, HS-LS4-3</a:t>
            </a:r>
          </a:p>
          <a:p>
            <a:pPr algn="r">
              <a:defRPr sz="1200">
                <a:solidFill>
                  <a:srgbClr val="1A1A2E"/>
                </a:solidFill>
              </a:defRPr>
            </a:pPr>
            <a:r>
              <a:t>9th Grade — Level 2: Advanced</a:t>
            </a:r>
          </a:p>
        </p:txBody>
      </p:sp>
      <p:sp>
        <p:nvSpPr>
          <p:cNvPr id="15" name="TextBox 14"/>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You Will Learn Today</a:t>
            </a:r>
          </a:p>
        </p:txBody>
      </p:sp>
      <p:sp>
        <p:nvSpPr>
          <p:cNvPr id="6" name="TextBox 5"/>
          <p:cNvSpPr txBox="1"/>
          <p:nvPr/>
        </p:nvSpPr>
        <p:spPr>
          <a:xfrm>
            <a:off x="457200" y="2011680"/>
            <a:ext cx="4114800" cy="4114800"/>
          </a:xfrm>
          <a:prstGeom prst="rect">
            <a:avLst/>
          </a:prstGeom>
          <a:noFill/>
        </p:spPr>
        <p:txBody>
          <a:bodyPr wrap="square">
            <a:spAutoFit/>
          </a:bodyPr>
          <a:lstStyle/>
          <a:p>
            <a:pPr>
              <a:defRPr sz="2000" b="1">
                <a:solidFill>
                  <a:srgbClr val="1A4780"/>
                </a:solidFill>
              </a:defRPr>
            </a:pPr>
            <a:r>
              <a:t>Learning Goals</a:t>
            </a:r>
          </a:p>
          <a:p>
            <a:pPr>
              <a:spcBef>
                <a:spcPts val="800"/>
              </a:spcBef>
              <a:defRPr sz="1600">
                <a:solidFill>
                  <a:srgbClr val="1A1A2E"/>
                </a:solidFill>
              </a:defRPr>
            </a:pPr>
            <a:r>
              <a:t>  *  Model how natural selection drives antibiotic resistance in bacterial populations through reinforcing feedback loops</a:t>
            </a:r>
          </a:p>
          <a:p>
            <a:pPr>
              <a:spcBef>
                <a:spcPts val="800"/>
              </a:spcBef>
              <a:defRPr sz="1600">
                <a:solidFill>
                  <a:srgbClr val="1A1A2E"/>
                </a:solidFill>
              </a:defRPr>
            </a:pPr>
            <a:r>
              <a:t>  *  Explain why incomplete antibiotic courses accelerate resistance evolution</a:t>
            </a:r>
          </a:p>
          <a:p>
            <a:pPr>
              <a:spcBef>
                <a:spcPts val="800"/>
              </a:spcBef>
              <a:defRPr sz="1600">
                <a:solidFill>
                  <a:srgbClr val="1A1A2E"/>
                </a:solidFill>
              </a:defRPr>
            </a:pPr>
            <a:r>
              <a:t>  *  Analyze the reinforcing feedback loop between resistant bacteria proportion and antibiotic effectiveness</a:t>
            </a:r>
          </a:p>
          <a:p>
            <a:pPr>
              <a:spcBef>
                <a:spcPts val="800"/>
              </a:spcBef>
              <a:defRPr sz="1600">
                <a:solidFill>
                  <a:srgbClr val="1A1A2E"/>
                </a:solidFill>
              </a:defRPr>
            </a:pPr>
            <a:r>
              <a:t>  *  Predict how different treatment strategies affect the long-term balance between bacteria and antibiotics</a:t>
            </a:r>
          </a:p>
          <a:p>
            <a:pPr>
              <a:spcBef>
                <a:spcPts val="800"/>
              </a:spcBef>
              <a:defRPr sz="1600">
                <a:solidFill>
                  <a:srgbClr val="1A1A2E"/>
                </a:solidFill>
              </a:defRPr>
            </a:pPr>
            <a:r>
              <a:t>  *  Evaluate public health policies designed to slow the emergence of superbugs</a:t>
            </a:r>
          </a:p>
        </p:txBody>
      </p:sp>
      <p:sp>
        <p:nvSpPr>
          <p:cNvPr id="7" name="TextBox 6"/>
          <p:cNvSpPr txBox="1"/>
          <p:nvPr/>
        </p:nvSpPr>
        <p:spPr>
          <a:xfrm>
            <a:off x="4754880" y="2011680"/>
            <a:ext cx="3931920" cy="4114800"/>
          </a:xfrm>
          <a:prstGeom prst="rect">
            <a:avLst/>
          </a:prstGeom>
          <a:noFill/>
        </p:spPr>
        <p:txBody>
          <a:bodyPr wrap="square">
            <a:spAutoFit/>
          </a:bodyPr>
          <a:lstStyle/>
          <a:p>
            <a:pPr>
              <a:defRPr sz="2000" b="1">
                <a:solidFill>
                  <a:srgbClr val="1A4780"/>
                </a:solidFill>
              </a:defRPr>
            </a:pPr>
            <a:r>
              <a:t>Key Vocabulary</a:t>
            </a:r>
          </a:p>
          <a:p>
            <a:pPr>
              <a:spcBef>
                <a:spcPts val="800"/>
              </a:spcBef>
              <a:defRPr sz="1500" b="1">
                <a:solidFill>
                  <a:srgbClr val="0D1B2A"/>
                </a:solidFill>
              </a:defRPr>
            </a:pPr>
            <a:r>
              <a:t>  Antibiotic Resistance</a:t>
            </a:r>
          </a:p>
          <a:p>
            <a:pPr>
              <a:defRPr sz="1300" i="1">
                <a:solidFill>
                  <a:srgbClr val="1A1A2E"/>
                </a:solidFill>
              </a:defRPr>
            </a:pPr>
            <a:r>
              <a:t>     The ability of bacteria to survive and reproduce despite exposure to antibiotics that would normally kill them, arising through random mutations and natural selection</a:t>
            </a:r>
          </a:p>
          <a:p>
            <a:pPr>
              <a:spcBef>
                <a:spcPts val="800"/>
              </a:spcBef>
              <a:defRPr sz="1500" b="1">
                <a:solidFill>
                  <a:srgbClr val="0D1B2A"/>
                </a:solidFill>
              </a:defRPr>
            </a:pPr>
            <a:r>
              <a:t>  Reinforcing Feedback Loop</a:t>
            </a:r>
          </a:p>
          <a:p>
            <a:pPr>
              <a:defRPr sz="1300" i="1">
                <a:solidFill>
                  <a:srgbClr val="1A1A2E"/>
                </a:solidFill>
              </a:defRPr>
            </a:pPr>
            <a:r>
              <a:t>     A system cycle where the output amplifies the input — more of A leads to more of B, which leads to even more of A, creating exponential change</a:t>
            </a:r>
          </a:p>
          <a:p>
            <a:pPr>
              <a:spcBef>
                <a:spcPts val="800"/>
              </a:spcBef>
              <a:defRPr sz="1500" b="1">
                <a:solidFill>
                  <a:srgbClr val="0D1B2A"/>
                </a:solidFill>
              </a:defRPr>
            </a:pPr>
            <a:r>
              <a:t>  Selective Pressure</a:t>
            </a:r>
          </a:p>
          <a:p>
            <a:pPr>
              <a:defRPr sz="1300" i="1">
                <a:solidFill>
                  <a:srgbClr val="1A1A2E"/>
                </a:solidFill>
              </a:defRPr>
            </a:pPr>
            <a:r>
              <a:t>     An environmental factor that gives organisms with certain traits a survival advantage, driving evolution in a particular direction</a:t>
            </a:r>
          </a:p>
          <a:p>
            <a:pPr>
              <a:spcBef>
                <a:spcPts val="800"/>
              </a:spcBef>
              <a:defRPr sz="1500" b="1">
                <a:solidFill>
                  <a:srgbClr val="0D1B2A"/>
                </a:solidFill>
              </a:defRPr>
            </a:pPr>
            <a:r>
              <a:t>  Mutation Rate</a:t>
            </a:r>
          </a:p>
          <a:p>
            <a:pPr>
              <a:defRPr sz="1300" i="1">
                <a:solidFill>
                  <a:srgbClr val="1A1A2E"/>
                </a:solidFill>
              </a:defRPr>
            </a:pPr>
            <a:r>
              <a:t>     The frequency at which random genetic changes occur in a population, introducing new traits including potential drug resistance</a:t>
            </a:r>
          </a:p>
          <a:p>
            <a:pPr>
              <a:spcBef>
                <a:spcPts val="800"/>
              </a:spcBef>
              <a:defRPr sz="1500" b="1">
                <a:solidFill>
                  <a:srgbClr val="0D1B2A"/>
                </a:solidFill>
              </a:defRPr>
            </a:pPr>
            <a:r>
              <a:t>  Horizontal Gene Transfer</a:t>
            </a:r>
          </a:p>
          <a:p>
            <a:pPr>
              <a:defRPr sz="1300" i="1">
                <a:solidFill>
                  <a:srgbClr val="1A1A2E"/>
                </a:solidFill>
              </a:defRPr>
            </a:pPr>
            <a:r>
              <a:t>     The process by which bacteria share resistance genes directly with other bacteria, even across species, accelerating resistance spread</a:t>
            </a:r>
          </a:p>
          <a:p>
            <a:pPr>
              <a:spcBef>
                <a:spcPts val="800"/>
              </a:spcBef>
              <a:defRPr sz="1500" b="1">
                <a:solidFill>
                  <a:srgbClr val="0D1B2A"/>
                </a:solidFill>
              </a:defRPr>
            </a:pPr>
            <a:r>
              <a:t>  Minimum Inhibitory Concentration</a:t>
            </a:r>
          </a:p>
          <a:p>
            <a:pPr>
              <a:defRPr sz="1300" i="1">
                <a:solidFill>
                  <a:srgbClr val="1A1A2E"/>
                </a:solidFill>
              </a:defRPr>
            </a:pPr>
            <a:r>
              <a:t>     The lowest concentration of an antibiotic that prevents visible growth of a bacteria — the threshold between effective and ineffective treatment</a:t>
            </a:r>
          </a:p>
        </p:txBody>
      </p:sp>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2/9</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The Big Question</a:t>
            </a:r>
          </a:p>
        </p:txBody>
      </p:sp>
      <p:sp>
        <p:nvSpPr>
          <p:cNvPr id="6" name="TextBox 5"/>
          <p:cNvSpPr txBox="1"/>
          <p:nvPr/>
        </p:nvSpPr>
        <p:spPr>
          <a:xfrm>
            <a:off x="731520" y="2011680"/>
            <a:ext cx="7680960" cy="914400"/>
          </a:xfrm>
          <a:prstGeom prst="rect">
            <a:avLst/>
          </a:prstGeom>
          <a:noFill/>
        </p:spPr>
        <p:txBody>
          <a:bodyPr wrap="square">
            <a:spAutoFit/>
          </a:bodyPr>
          <a:lstStyle/>
          <a:p>
            <a:pPr algn="ctr">
              <a:defRPr sz="2600" b="1">
                <a:solidFill>
                  <a:srgbClr val="1A4780"/>
                </a:solidFill>
              </a:defRPr>
            </a:pPr>
            <a:r>
              <a:t>Why are doctors terrified of "superbugs" — and how did WE create them?</a:t>
            </a:r>
          </a:p>
        </p:txBody>
      </p:sp>
      <p:sp>
        <p:nvSpPr>
          <p:cNvPr id="7" name="TextBox 6"/>
          <p:cNvSpPr txBox="1"/>
          <p:nvPr/>
        </p:nvSpPr>
        <p:spPr>
          <a:xfrm>
            <a:off x="731520" y="3108960"/>
            <a:ext cx="4114800" cy="1371600"/>
          </a:xfrm>
          <a:prstGeom prst="rect">
            <a:avLst/>
          </a:prstGeom>
          <a:noFill/>
        </p:spPr>
        <p:txBody>
          <a:bodyPr wrap="square">
            <a:spAutoFit/>
          </a:bodyPr>
          <a:lstStyle/>
          <a:p>
            <a:pPr>
              <a:defRPr sz="1600">
                <a:solidFill>
                  <a:srgbClr val="1A1A2E"/>
                </a:solidFill>
              </a:defRPr>
            </a:pPr>
            <a:r>
              <a:t>How Superbugs Are Winning — And Why We Created Them. Today we'll build a MODEL to discover the answer!</a:t>
            </a:r>
          </a:p>
        </p:txBody>
      </p:sp>
      <p:pic>
        <p:nvPicPr>
          <p:cNvPr id="8" name="Picture 7" descr="G09L2-L01-landscape.png"/>
          <p:cNvPicPr>
            <a:picLocks noChangeAspect="1"/>
          </p:cNvPicPr>
          <p:nvPr/>
        </p:nvPicPr>
        <p:blipFill>
          <a:blip r:embed="rId2"/>
          <a:stretch>
            <a:fillRect/>
          </a:stretch>
        </p:blipFill>
        <p:spPr>
          <a:xfrm>
            <a:off x="5303520" y="292608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3/9</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Today We Will Build a Model!</a:t>
            </a:r>
          </a:p>
        </p:txBody>
      </p:sp>
      <p:sp>
        <p:nvSpPr>
          <p:cNvPr id="6" name="TextBox 5"/>
          <p:cNvSpPr txBox="1"/>
          <p:nvPr/>
        </p:nvSpPr>
        <p:spPr>
          <a:xfrm>
            <a:off x="548640" y="1920240"/>
            <a:ext cx="4754880" cy="4114800"/>
          </a:xfrm>
          <a:prstGeom prst="rect">
            <a:avLst/>
          </a:prstGeom>
          <a:noFill/>
        </p:spPr>
        <p:txBody>
          <a:bodyPr wrap="square">
            <a:spAutoFit/>
          </a:bodyPr>
          <a:lstStyle/>
          <a:p>
            <a:pPr>
              <a:defRPr sz="1600" i="1">
                <a:solidFill>
                  <a:srgbClr val="2E86AB"/>
                </a:solidFill>
              </a:defRPr>
            </a:pPr>
            <a:r>
              <a:t>A model helps us understand complex systems!</a:t>
            </a:r>
          </a:p>
          <a:p>
            <a:pPr>
              <a:spcBef>
                <a:spcPts val="1000"/>
              </a:spcBef>
              <a:defRPr sz="1700" b="1">
                <a:solidFill>
                  <a:srgbClr val="1A4780"/>
                </a:solidFill>
              </a:defRPr>
            </a:pPr>
            <a:r>
              <a:t>1. LOCATE</a:t>
            </a:r>
          </a:p>
          <a:p>
            <a:pPr>
              <a:defRPr sz="1400">
                <a:solidFill>
                  <a:srgbClr val="1A1A2E"/>
                </a:solidFill>
              </a:defRPr>
            </a:pPr>
            <a:r>
              <a:t>     Identify the COMPONENTS (parts) of the system</a:t>
            </a:r>
          </a:p>
          <a:p>
            <a:pPr>
              <a:spcBef>
                <a:spcPts val="1000"/>
              </a:spcBef>
              <a:defRPr sz="1700" b="1">
                <a:solidFill>
                  <a:srgbClr val="1A4780"/>
                </a:solidFill>
              </a:defRPr>
            </a:pPr>
            <a:r>
              <a:t>2. ESTABLISH</a:t>
            </a:r>
          </a:p>
          <a:p>
            <a:pPr>
              <a:defRPr sz="1400">
                <a:solidFill>
                  <a:srgbClr val="1A1A2E"/>
                </a:solidFill>
              </a:defRPr>
            </a:pPr>
            <a:r>
              <a:t>     Connect them with RELATIONSHIPS (+ or -)</a:t>
            </a:r>
          </a:p>
          <a:p>
            <a:pPr>
              <a:spcBef>
                <a:spcPts val="1000"/>
              </a:spcBef>
              <a:defRPr sz="1700" b="1">
                <a:solidFill>
                  <a:srgbClr val="1A4780"/>
                </a:solidFill>
              </a:defRPr>
            </a:pPr>
            <a:r>
              <a:t>3. VISUALIZE</a:t>
            </a:r>
          </a:p>
          <a:p>
            <a:pPr>
              <a:defRPr sz="1400">
                <a:solidFill>
                  <a:srgbClr val="1A1A2E"/>
                </a:solidFill>
              </a:defRPr>
            </a:pPr>
            <a:r>
              <a:t>     Build your model in ModelIt!</a:t>
            </a:r>
          </a:p>
          <a:p>
            <a:pPr>
              <a:spcBef>
                <a:spcPts val="1000"/>
              </a:spcBef>
              <a:defRPr sz="1700" b="1">
                <a:solidFill>
                  <a:srgbClr val="1A4780"/>
                </a:solidFill>
              </a:defRPr>
            </a:pPr>
            <a:r>
              <a:t>4. EVALUATE</a:t>
            </a:r>
          </a:p>
          <a:p>
            <a:pPr>
              <a:defRPr sz="1400">
                <a:solidFill>
                  <a:srgbClr val="1A1A2E"/>
                </a:solidFill>
              </a:defRPr>
            </a:pPr>
            <a:r>
              <a:t>     Run SIMULATIONS to test scenarios</a:t>
            </a:r>
          </a:p>
          <a:p>
            <a:pPr>
              <a:spcBef>
                <a:spcPts val="1000"/>
              </a:spcBef>
              <a:defRPr sz="1700" b="1">
                <a:solidFill>
                  <a:srgbClr val="1A4780"/>
                </a:solidFill>
              </a:defRPr>
            </a:pPr>
            <a:r>
              <a:t>5. REVISE</a:t>
            </a:r>
          </a:p>
          <a:p>
            <a:pPr>
              <a:defRPr sz="1400">
                <a:solidFill>
                  <a:srgbClr val="1A1A2E"/>
                </a:solidFill>
              </a:defRPr>
            </a:pPr>
            <a:r>
              <a:t>     Improve your model based on evidence</a:t>
            </a:r>
          </a:p>
        </p:txBody>
      </p:sp>
      <p:pic>
        <p:nvPicPr>
          <p:cNvPr id="7" name="Picture 6" descr="G09L2-L01-modeling.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4/9</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1: Sort the Components</a:t>
            </a:r>
          </a:p>
        </p:txBody>
      </p:sp>
      <p:sp>
        <p:nvSpPr>
          <p:cNvPr id="6" name="TextBox 5"/>
          <p:cNvSpPr txBox="1"/>
          <p:nvPr/>
        </p:nvSpPr>
        <p:spPr>
          <a:xfrm>
            <a:off x="548640" y="1920240"/>
            <a:ext cx="4389120" cy="914400"/>
          </a:xfrm>
          <a:prstGeom prst="rect">
            <a:avLst/>
          </a:prstGeom>
          <a:noFill/>
        </p:spPr>
        <p:txBody>
          <a:bodyPr wrap="square">
            <a:spAutoFit/>
          </a:bodyPr>
          <a:lstStyle/>
          <a:p>
            <a:pPr>
              <a:defRPr sz="1500">
                <a:solidFill>
                  <a:srgbClr val="1A1A2E"/>
                </a:solidFill>
              </a:defRPr>
            </a:pPr>
            <a:r>
              <a:t>Sort these components into EXTERNAL (inputs from outside) and INTERNAL (inside the system):</a:t>
            </a:r>
          </a:p>
        </p:txBody>
      </p:sp>
      <p:sp>
        <p:nvSpPr>
          <p:cNvPr id="7" name="TextBox 6"/>
          <p:cNvSpPr txBox="1"/>
          <p:nvPr/>
        </p:nvSpPr>
        <p:spPr>
          <a:xfrm>
            <a:off x="548640" y="2743200"/>
            <a:ext cx="4389120" cy="2286000"/>
          </a:xfrm>
          <a:prstGeom prst="rect">
            <a:avLst/>
          </a:prstGeom>
          <a:noFill/>
        </p:spPr>
        <p:txBody>
          <a:bodyPr wrap="square">
            <a:spAutoFit/>
          </a:bodyPr>
          <a:lstStyle/>
          <a:p>
            <a:pPr>
              <a:defRPr sz="1800" b="1">
                <a:solidFill>
                  <a:srgbClr val="1A4780"/>
                </a:solidFill>
              </a:defRPr>
            </a:pPr>
            <a:r>
              <a:t>Your Components:</a:t>
            </a:r>
          </a:p>
          <a:p>
            <a:pPr>
              <a:spcBef>
                <a:spcPts val="600"/>
              </a:spcBef>
              <a:defRPr sz="1600"/>
            </a:pPr>
            <a:r>
              <a:t>     *  Antibiotic Dosage</a:t>
            </a:r>
          </a:p>
          <a:p>
            <a:pPr>
              <a:spcBef>
                <a:spcPts val="600"/>
              </a:spcBef>
              <a:defRPr sz="1600"/>
            </a:pPr>
            <a:r>
              <a:t>     *  Treatment Duration</a:t>
            </a:r>
          </a:p>
          <a:p>
            <a:pPr>
              <a:spcBef>
                <a:spcPts val="600"/>
              </a:spcBef>
              <a:defRPr sz="1600"/>
            </a:pPr>
            <a:r>
              <a:t>     *  Bacterial Population</a:t>
            </a:r>
          </a:p>
          <a:p>
            <a:pPr>
              <a:spcBef>
                <a:spcPts val="600"/>
              </a:spcBef>
              <a:defRPr sz="1600"/>
            </a:pPr>
            <a:r>
              <a:t>     *  Resistant Bacteria Percentage</a:t>
            </a:r>
          </a:p>
          <a:p>
            <a:pPr>
              <a:spcBef>
                <a:spcPts val="600"/>
              </a:spcBef>
              <a:defRPr sz="1600"/>
            </a:pPr>
            <a:r>
              <a:t>     *  Mutation Rate</a:t>
            </a:r>
          </a:p>
          <a:p>
            <a:pPr>
              <a:spcBef>
                <a:spcPts val="600"/>
              </a:spcBef>
              <a:defRPr sz="1600"/>
            </a:pPr>
            <a:r>
              <a:t>     *  Immune Response</a:t>
            </a:r>
          </a:p>
        </p:txBody>
      </p:sp>
      <p:sp>
        <p:nvSpPr>
          <p:cNvPr id="8" name="TextBox 7"/>
          <p:cNvSpPr txBox="1"/>
          <p:nvPr/>
        </p:nvSpPr>
        <p:spPr>
          <a:xfrm>
            <a:off x="548640" y="5029200"/>
            <a:ext cx="4389120" cy="914400"/>
          </a:xfrm>
          <a:prstGeom prst="rect">
            <a:avLst/>
          </a:prstGeom>
          <a:noFill/>
        </p:spPr>
        <p:txBody>
          <a:bodyPr wrap="square">
            <a:spAutoFit/>
          </a:bodyPr>
          <a:lstStyle/>
          <a:p>
            <a:pPr>
              <a:defRPr sz="1400" i="1">
                <a:solidFill>
                  <a:srgbClr val="2E86AB"/>
                </a:solidFill>
              </a:defRPr>
            </a:pPr>
            <a:r>
              <a:t>Think: Which components can we control? Which happen on their own?</a:t>
            </a:r>
          </a:p>
        </p:txBody>
      </p:sp>
      <p:pic>
        <p:nvPicPr>
          <p:cNvPr id="9" name="Picture 8" descr="G09L2-L01-discussion.png"/>
          <p:cNvPicPr>
            <a:picLocks noChangeAspect="1"/>
          </p:cNvPicPr>
          <p:nvPr/>
        </p:nvPicPr>
        <p:blipFill>
          <a:blip r:embed="rId2"/>
          <a:stretch>
            <a:fillRect/>
          </a:stretch>
        </p:blipFill>
        <p:spPr>
          <a:xfrm>
            <a:off x="5212079" y="1920240"/>
            <a:ext cx="3474720" cy="3474720"/>
          </a:xfrm>
          <a:prstGeom prst="rect">
            <a:avLst/>
          </a:prstGeom>
        </p:spPr>
      </p:pic>
      <p:sp>
        <p:nvSpPr>
          <p:cNvPr id="10" name="TextBox 9"/>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5/9</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2: Connect with Arrows</a:t>
            </a:r>
          </a:p>
        </p:txBody>
      </p:sp>
      <p:sp>
        <p:nvSpPr>
          <p:cNvPr id="6" name="TextBox 5"/>
          <p:cNvSpPr txBox="1"/>
          <p:nvPr/>
        </p:nvSpPr>
        <p:spPr>
          <a:xfrm>
            <a:off x="457200" y="1920240"/>
            <a:ext cx="5029200" cy="2743200"/>
          </a:xfrm>
          <a:prstGeom prst="rect">
            <a:avLst/>
          </a:prstGeom>
          <a:noFill/>
        </p:spPr>
        <p:txBody>
          <a:bodyPr wrap="square">
            <a:spAutoFit/>
          </a:bodyPr>
          <a:lstStyle/>
          <a:p>
            <a:pPr>
              <a:defRPr sz="1700"/>
            </a:pPr>
            <a:r>
              <a:t>Draw arrows to show HOW components affect each other:</a:t>
            </a:r>
          </a:p>
          <a:p>
            <a:pPr>
              <a:spcBef>
                <a:spcPts val="1400"/>
              </a:spcBef>
              <a:defRPr sz="1600" b="1">
                <a:solidFill>
                  <a:srgbClr val="228B22"/>
                </a:solidFill>
              </a:defRPr>
            </a:pPr>
            <a:r>
              <a:t>(+) POSITIVE Relationship</a:t>
            </a:r>
          </a:p>
          <a:p>
            <a:pPr>
              <a:defRPr sz="1400"/>
            </a:pPr>
            <a:r>
              <a:t>     When one goes UP, the other goes UP too</a:t>
            </a:r>
          </a:p>
          <a:p>
            <a:pPr>
              <a:spcBef>
                <a:spcPts val="1400"/>
              </a:spcBef>
              <a:defRPr sz="1600" b="1">
                <a:solidFill>
                  <a:srgbClr val="DC143C"/>
                </a:solidFill>
              </a:defRPr>
            </a:pPr>
            <a:r>
              <a:t>(-) NEGATIVE Relationship</a:t>
            </a:r>
          </a:p>
          <a:p>
            <a:pPr>
              <a:defRPr sz="1400"/>
            </a:pPr>
            <a:r>
              <a:t>     When one goes UP, the other goes DOWN</a:t>
            </a:r>
          </a:p>
        </p:txBody>
      </p:sp>
      <p:sp>
        <p:nvSpPr>
          <p:cNvPr id="7" name="TextBox 6"/>
          <p:cNvSpPr txBox="1"/>
          <p:nvPr/>
        </p:nvSpPr>
        <p:spPr>
          <a:xfrm>
            <a:off x="457200" y="4754880"/>
            <a:ext cx="5029200" cy="1371600"/>
          </a:xfrm>
          <a:prstGeom prst="rect">
            <a:avLst/>
          </a:prstGeom>
          <a:noFill/>
        </p:spPr>
        <p:txBody>
          <a:bodyPr wrap="square">
            <a:spAutoFit/>
          </a:bodyPr>
          <a:lstStyle/>
          <a:p>
            <a:pPr>
              <a:defRPr sz="1600" b="1">
                <a:solidFill>
                  <a:srgbClr val="1A4780"/>
                </a:solidFill>
              </a:defRPr>
            </a:pPr>
            <a:r>
              <a:t>Think About It:</a:t>
            </a:r>
          </a:p>
          <a:p>
            <a:pPr>
              <a:spcBef>
                <a:spcPts val="600"/>
              </a:spcBef>
              <a:defRPr sz="1500" i="1"/>
            </a:pPr>
            <a:r>
              <a:t>When a patient stops taking antibiotics early because they feel better, which bacteria are still alive — the susceptible ones or the resistant ones? What happens to the resistant bacteria percentage, and how does that change the effectiveness of the same antibiotic next time?</a:t>
            </a:r>
          </a:p>
        </p:txBody>
      </p:sp>
      <p:pic>
        <p:nvPicPr>
          <p:cNvPr id="8" name="Picture 7" descr="G09L2-L01-discussion.png"/>
          <p:cNvPicPr>
            <a:picLocks noChangeAspect="1"/>
          </p:cNvPicPr>
          <p:nvPr/>
        </p:nvPicPr>
        <p:blipFill>
          <a:blip r:embed="rId2"/>
          <a:stretch>
            <a:fillRect/>
          </a:stretch>
        </p:blipFill>
        <p:spPr>
          <a:xfrm>
            <a:off x="5577840" y="2286000"/>
            <a:ext cx="2926080" cy="292608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6/9</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Activity 3: Run the Simulation!</a:t>
            </a:r>
          </a:p>
        </p:txBody>
      </p:sp>
      <p:sp>
        <p:nvSpPr>
          <p:cNvPr id="6" name="TextBox 5"/>
          <p:cNvSpPr txBox="1"/>
          <p:nvPr/>
        </p:nvSpPr>
        <p:spPr>
          <a:xfrm>
            <a:off x="457200" y="1920240"/>
            <a:ext cx="4572000" cy="3657600"/>
          </a:xfrm>
          <a:prstGeom prst="rect">
            <a:avLst/>
          </a:prstGeom>
          <a:noFill/>
        </p:spPr>
        <p:txBody>
          <a:bodyPr wrap="square">
            <a:spAutoFit/>
          </a:bodyPr>
          <a:lstStyle/>
          <a:p>
            <a:pPr>
              <a:defRPr sz="1800" b="1">
                <a:solidFill>
                  <a:srgbClr val="1A4780"/>
                </a:solidFill>
              </a:defRPr>
            </a:pPr>
            <a:r>
              <a:t>Test these scenarios in ModelIt!</a:t>
            </a:r>
          </a:p>
          <a:p>
            <a:pPr>
              <a:spcBef>
                <a:spcPts val="1200"/>
              </a:spcBef>
              <a:defRPr sz="1600" b="1"/>
            </a:pPr>
            <a:r>
              <a:t>Full Course Treatment</a:t>
            </a:r>
          </a:p>
          <a:p>
            <a:pPr>
              <a:defRPr sz="1400"/>
            </a:pPr>
            <a:r>
              <a:t>     Set Antibiotic Dosage to high and Treatment Duration to full course — observe Bacterial Population and Resistant Bacteria Percentage over time</a:t>
            </a:r>
          </a:p>
          <a:p>
            <a:pPr>
              <a:spcBef>
                <a:spcPts val="1200"/>
              </a:spcBef>
              <a:defRPr sz="1600" b="1"/>
            </a:pPr>
            <a:r>
              <a:t>Incomplete Treatment</a:t>
            </a:r>
          </a:p>
          <a:p>
            <a:pPr>
              <a:defRPr sz="1400"/>
            </a:pPr>
            <a:r>
              <a:t>     Set Antibiotic Dosage to high but reduce Treatment Duration to 50% — observe the reinforcing feedback loop activating</a:t>
            </a:r>
          </a:p>
          <a:p>
            <a:pPr>
              <a:spcBef>
                <a:spcPts val="1200"/>
              </a:spcBef>
              <a:defRPr sz="1600" b="1"/>
            </a:pPr>
            <a:r>
              <a:t>Sub-Therapeutic Dosage</a:t>
            </a:r>
          </a:p>
          <a:p>
            <a:pPr>
              <a:defRPr sz="1400"/>
            </a:pPr>
            <a:r>
              <a:t>     Set Antibiotic Dosage below the minimum inhibitory concentration and observe what happens to Mutation Rate and Resistant Bacteria Percentage</a:t>
            </a:r>
          </a:p>
          <a:p>
            <a:pPr>
              <a:spcBef>
                <a:spcPts val="1200"/>
              </a:spcBef>
              <a:defRPr sz="1600" b="1"/>
            </a:pPr>
            <a:r>
              <a:t>Immune-Compromised Patient</a:t>
            </a:r>
          </a:p>
          <a:p>
            <a:pPr>
              <a:defRPr sz="1400"/>
            </a:pPr>
            <a:r>
              <a:t>     Set Immune Response to low and run full treatment — observe how reduced immune support changes outcomes</a:t>
            </a:r>
          </a:p>
          <a:p>
            <a:br/>
            <a:pPr>
              <a:spcBef>
                <a:spcPts val="1600"/>
              </a:spcBef>
              <a:defRPr sz="1600" b="1">
                <a:solidFill>
                  <a:srgbClr val="2E86AB"/>
                </a:solidFill>
              </a:defRPr>
            </a:pPr>
            <a:r>
              <a:t>Watch the activity graphs change!</a:t>
            </a:r>
          </a:p>
        </p:txBody>
      </p:sp>
      <p:sp>
        <p:nvSpPr>
          <p:cNvPr id="7" name="Rounded Rectangle 6"/>
          <p:cNvSpPr/>
          <p:nvPr/>
        </p:nvSpPr>
        <p:spPr>
          <a:xfrm>
            <a:off x="4846320" y="1920240"/>
            <a:ext cx="3931920" cy="3840480"/>
          </a:xfrm>
          <a:prstGeom prst="roundRect">
            <a:avLst/>
          </a:prstGeom>
          <a:solidFill>
            <a:srgbClr val="F0F5FA"/>
          </a:solidFill>
          <a:ln>
            <a:solidFill>
              <a:srgbClr val="2E86AB"/>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5029200" y="3657600"/>
            <a:ext cx="3566160" cy="914400"/>
          </a:xfrm>
          <a:prstGeom prst="rect">
            <a:avLst/>
          </a:prstGeom>
          <a:noFill/>
        </p:spPr>
        <p:txBody>
          <a:bodyPr wrap="none">
            <a:spAutoFit/>
          </a:bodyPr>
          <a:lstStyle/>
          <a:p>
            <a:pPr algn="ctr">
              <a:defRPr sz="1100" i="1">
                <a:solidFill>
                  <a:srgbClr val="666666"/>
                </a:solidFill>
              </a:defRPr>
            </a:pPr>
            <a:r>
              <a:t>[ModelIt Platform Screenshot - Simulation Results Graph]</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7/9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400" b="1">
                <a:solidFill>
                  <a:srgbClr val="0D1B2A"/>
                </a:solidFill>
              </a:defRPr>
            </a:pPr>
            <a:r>
              <a:t>What Did We Discover?</a:t>
            </a:r>
          </a:p>
        </p:txBody>
      </p:sp>
      <p:sp>
        <p:nvSpPr>
          <p:cNvPr id="6" name="TextBox 5"/>
          <p:cNvSpPr txBox="1"/>
          <p:nvPr/>
        </p:nvSpPr>
        <p:spPr>
          <a:xfrm>
            <a:off x="548640" y="1920240"/>
            <a:ext cx="5029200" cy="4114800"/>
          </a:xfrm>
          <a:prstGeom prst="rect">
            <a:avLst/>
          </a:prstGeom>
          <a:noFill/>
        </p:spPr>
        <p:txBody>
          <a:bodyPr wrap="square">
            <a:spAutoFit/>
          </a:bodyPr>
          <a:lstStyle/>
          <a:p>
            <a:pPr>
              <a:defRPr sz="1800" b="1">
                <a:solidFill>
                  <a:srgbClr val="1A4780"/>
                </a:solidFill>
              </a:defRPr>
            </a:pPr>
            <a:r>
              <a:t>Our Model Showed Us:</a:t>
            </a:r>
          </a:p>
          <a:p>
            <a:pPr>
              <a:spcBef>
                <a:spcPts val="1000"/>
              </a:spcBef>
              <a:defRPr sz="1500">
                <a:solidFill>
                  <a:srgbClr val="1A1A2E"/>
                </a:solidFill>
              </a:defRPr>
            </a:pPr>
            <a:r>
              <a:t>  *  Antibiotics don't create resistant bacteria — they create the CONDITIONS for resistant bacteria to thrive by killing susceptible competitors</a:t>
            </a:r>
          </a:p>
          <a:p>
            <a:pPr>
              <a:spcBef>
                <a:spcPts val="1000"/>
              </a:spcBef>
              <a:defRPr sz="1500">
                <a:solidFill>
                  <a:srgbClr val="1A1A2E"/>
                </a:solidFill>
              </a:defRPr>
            </a:pPr>
            <a:r>
              <a:t>  *  Incomplete antibiotic courses are worse than no treatment at all because they selectively breed resistance</a:t>
            </a:r>
          </a:p>
          <a:p>
            <a:pPr>
              <a:spcBef>
                <a:spcPts val="1000"/>
              </a:spcBef>
              <a:defRPr sz="1500">
                <a:solidFill>
                  <a:srgbClr val="1A1A2E"/>
                </a:solidFill>
              </a:defRPr>
            </a:pPr>
            <a:r>
              <a:t>  *  The reinforcing feedback loop means once resistance passes a threshold, the same antibiotic becomes essentially useless</a:t>
            </a:r>
          </a:p>
          <a:p>
            <a:pPr>
              <a:spcBef>
                <a:spcPts val="1000"/>
              </a:spcBef>
              <a:defRPr sz="1500">
                <a:solidFill>
                  <a:srgbClr val="1A1A2E"/>
                </a:solidFill>
              </a:defRPr>
            </a:pPr>
            <a:r>
              <a:t>  *  Bacteria can share resistance genes through horizontal gene transfer, meaning one resistant species can arm others</a:t>
            </a:r>
          </a:p>
          <a:p>
            <a:pPr>
              <a:spcBef>
                <a:spcPts val="1000"/>
              </a:spcBef>
              <a:defRPr sz="1500">
                <a:solidFill>
                  <a:srgbClr val="1A1A2E"/>
                </a:solidFill>
              </a:defRPr>
            </a:pPr>
            <a:r>
              <a:t>  *  The mutation rate is constant, but selection pressure from antibiotics determines whether those mutations matter</a:t>
            </a:r>
          </a:p>
          <a:p>
            <a:pPr>
              <a:spcBef>
                <a:spcPts val="1000"/>
              </a:spcBef>
              <a:defRPr sz="1500">
                <a:solidFill>
                  <a:srgbClr val="1A1A2E"/>
                </a:solidFill>
              </a:defRPr>
            </a:pPr>
            <a:r>
              <a:t>  *  Immune response is a critical partner — antibiotics alone cannot eliminate infections if the immune system is compromised</a:t>
            </a:r>
          </a:p>
        </p:txBody>
      </p:sp>
      <p:sp>
        <p:nvSpPr>
          <p:cNvPr id="7" name="TextBox 6"/>
          <p:cNvSpPr txBox="1"/>
          <p:nvPr/>
        </p:nvSpPr>
        <p:spPr>
          <a:xfrm>
            <a:off x="548640" y="5029200"/>
            <a:ext cx="5029200" cy="1097280"/>
          </a:xfrm>
          <a:prstGeom prst="rect">
            <a:avLst/>
          </a:prstGeom>
          <a:noFill/>
        </p:spPr>
        <p:txBody>
          <a:bodyPr wrap="square">
            <a:spAutoFit/>
          </a:bodyPr>
          <a:lstStyle/>
          <a:p>
            <a:pPr>
              <a:defRPr sz="1300" i="1">
                <a:solidFill>
                  <a:srgbClr val="2E86AB"/>
                </a:solidFill>
              </a:defRPr>
            </a:pPr>
            <a:r>
              <a:t>Answer: Doctors are terrified of superbugs because WE created them through the misuse of antibiotics. Every time someone takes an incomplete course or uses antibiotics unnecessarily, they kill susceptible bacteria but leave resistant ones alive. Those resistant bacteria multiply, share their resistance genes, and become a larger proportion of the population. This reinforcing feedback loop — more resistance leads to less effectiveness leads to more resistance — has produced bacteria that no existing antibiotic can kill. We are in an arms race with evolution, and right now, the bacteria are winning.</a:t>
            </a:r>
          </a:p>
        </p:txBody>
      </p:sp>
      <p:pic>
        <p:nvPicPr>
          <p:cNvPr id="8" name="Picture 7" descr="G09L2-L01-cover.png"/>
          <p:cNvPicPr>
            <a:picLocks noChangeAspect="1"/>
          </p:cNvPicPr>
          <p:nvPr/>
        </p:nvPicPr>
        <p:blipFill>
          <a:blip r:embed="rId2"/>
          <a:stretch>
            <a:fillRect/>
          </a:stretch>
        </p:blipFill>
        <p:spPr>
          <a:xfrm>
            <a:off x="5806440" y="2286000"/>
            <a:ext cx="2743200" cy="2743200"/>
          </a:xfrm>
          <a:prstGeom prst="rect">
            <a:avLst/>
          </a:prstGeom>
        </p:spPr>
      </p:pic>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8/9</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ight Triangle 1"/>
          <p:cNvSpPr/>
          <p:nvPr/>
        </p:nvSpPr>
        <p:spPr>
          <a:xfrm>
            <a:off x="-457200" y="-457200"/>
            <a:ext cx="3657600" cy="1371600"/>
          </a:xfrm>
          <a:prstGeom prst="rtTriangle">
            <a:avLst/>
          </a:prstGeom>
          <a:solidFill>
            <a:srgbClr val="0D1B2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Parallelogram 2"/>
          <p:cNvSpPr/>
          <p:nvPr/>
        </p:nvSpPr>
        <p:spPr>
          <a:xfrm>
            <a:off x="2286000" y="0"/>
            <a:ext cx="2743200" cy="731520"/>
          </a:xfrm>
          <a:prstGeom prst="parallelogram">
            <a:avLst/>
          </a:prstGeom>
          <a:solidFill>
            <a:srgbClr val="2E86A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Parallelogram 3"/>
          <p:cNvSpPr/>
          <p:nvPr/>
        </p:nvSpPr>
        <p:spPr>
          <a:xfrm>
            <a:off x="3200400" y="457200"/>
            <a:ext cx="2286000" cy="365760"/>
          </a:xfrm>
          <a:prstGeom prst="parallelogram">
            <a:avLst/>
          </a:prstGeom>
          <a:solidFill>
            <a:srgbClr val="7EC8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097280"/>
            <a:ext cx="8229600" cy="731520"/>
          </a:xfrm>
          <a:prstGeom prst="rect">
            <a:avLst/>
          </a:prstGeom>
          <a:noFill/>
        </p:spPr>
        <p:txBody>
          <a:bodyPr wrap="none">
            <a:spAutoFit/>
          </a:bodyPr>
          <a:lstStyle/>
          <a:p>
            <a:pPr algn="ctr">
              <a:defRPr sz="3200" b="1">
                <a:solidFill>
                  <a:srgbClr val="0D1B2A"/>
                </a:solidFill>
              </a:defRPr>
            </a:pPr>
            <a:r>
              <a:t>STEM Challenge: Design a Public Health Antibiotic Stewardship Campaign</a:t>
            </a:r>
          </a:p>
        </p:txBody>
      </p:sp>
      <p:sp>
        <p:nvSpPr>
          <p:cNvPr id="6" name="TextBox 5"/>
          <p:cNvSpPr txBox="1"/>
          <p:nvPr/>
        </p:nvSpPr>
        <p:spPr>
          <a:xfrm>
            <a:off x="548640" y="1920240"/>
            <a:ext cx="4754880" cy="4114800"/>
          </a:xfrm>
          <a:prstGeom prst="rect">
            <a:avLst/>
          </a:prstGeom>
          <a:noFill/>
        </p:spPr>
        <p:txBody>
          <a:bodyPr wrap="square">
            <a:spAutoFit/>
          </a:bodyPr>
          <a:lstStyle/>
          <a:p>
            <a:pPr>
              <a:defRPr sz="1800" b="1">
                <a:solidFill>
                  <a:srgbClr val="E67E22"/>
                </a:solidFill>
              </a:defRPr>
            </a:pPr>
            <a:r>
              <a:t>YOUR ENGINEERING MISSION</a:t>
            </a:r>
          </a:p>
          <a:p>
            <a:pPr>
              <a:spcBef>
                <a:spcPts val="1000"/>
              </a:spcBef>
              <a:defRPr sz="1400"/>
            </a:pPr>
            <a:r>
              <a:t>Using data from your simulation model, design an evidence-based public health campaign that communicates WHY antibiotic misuse creates superbugs and recommends specific behavioral changes to slow resistance evolution.</a:t>
            </a:r>
          </a:p>
          <a:p>
            <a:br/>
            <a:pPr>
              <a:spcBef>
                <a:spcPts val="1000"/>
              </a:spcBef>
              <a:defRPr sz="1600" b="1">
                <a:solidFill>
                  <a:srgbClr val="1A4780"/>
                </a:solidFill>
              </a:defRPr>
            </a:pPr>
            <a:r>
              <a:t>The Challenge:</a:t>
            </a:r>
          </a:p>
          <a:p>
            <a:pPr>
              <a:defRPr sz="1400"/>
            </a:pPr>
            <a:r>
              <a:t>The World Health Organization has hired your team to create a campaign targeting teenagers and young adults. You must use your model data to create compelling, scientifically accurate messaging about antibiotic resistance that changes behavior, not just awareness.</a:t>
            </a:r>
          </a:p>
          <a:p>
            <a:br/>
            <a:pPr>
              <a:spcBef>
                <a:spcPts val="1000"/>
              </a:spcBef>
              <a:defRPr sz="1600" b="1">
                <a:solidFill>
                  <a:srgbClr val="1A4780"/>
                </a:solidFill>
              </a:defRPr>
            </a:pPr>
            <a:r>
              <a:t>Think Like an Engineer:</a:t>
            </a:r>
          </a:p>
          <a:p>
            <a:pPr>
              <a:spcBef>
                <a:spcPts val="400"/>
              </a:spcBef>
              <a:defRPr sz="1300"/>
            </a:pPr>
            <a:r>
              <a:t>     *  Which simulation scenario produced the most dangerous outcome — and why would that be the most important to communicate?</a:t>
            </a:r>
          </a:p>
          <a:p>
            <a:pPr>
              <a:spcBef>
                <a:spcPts val="400"/>
              </a:spcBef>
              <a:defRPr sz="1300"/>
            </a:pPr>
            <a:r>
              <a:t>     *  How can you explain the reinforcing feedback loop in language that a non-science person would understand?</a:t>
            </a:r>
          </a:p>
          <a:p>
            <a:pPr>
              <a:spcBef>
                <a:spcPts val="400"/>
              </a:spcBef>
              <a:defRPr sz="1300"/>
            </a:pPr>
            <a:r>
              <a:t>     *  What specific behavioral changes would have the biggest impact on slowing resistance evolution?</a:t>
            </a:r>
          </a:p>
        </p:txBody>
      </p:sp>
      <p:pic>
        <p:nvPicPr>
          <p:cNvPr id="7" name="Picture 6" descr="G09L2-L01-stem.png"/>
          <p:cNvPicPr>
            <a:picLocks noChangeAspect="1"/>
          </p:cNvPicPr>
          <p:nvPr/>
        </p:nvPicPr>
        <p:blipFill>
          <a:blip r:embed="rId2"/>
          <a:stretch>
            <a:fillRect/>
          </a:stretch>
        </p:blipFill>
        <p:spPr>
          <a:xfrm>
            <a:off x="5440679" y="2286000"/>
            <a:ext cx="3200400" cy="3200400"/>
          </a:xfrm>
          <a:prstGeom prst="rect">
            <a:avLst/>
          </a:prstGeom>
        </p:spPr>
      </p:pic>
      <p:sp>
        <p:nvSpPr>
          <p:cNvPr id="8" name="TextBox 7"/>
          <p:cNvSpPr txBox="1"/>
          <p:nvPr/>
        </p:nvSpPr>
        <p:spPr>
          <a:xfrm>
            <a:off x="457200" y="5760720"/>
            <a:ext cx="8229600" cy="868680"/>
          </a:xfrm>
          <a:prstGeom prst="rect">
            <a:avLst/>
          </a:prstGeom>
          <a:solidFill>
            <a:srgbClr val="1A237E"/>
          </a:solidFill>
        </p:spPr>
        <p:txBody>
          <a:bodyPr wrap="square" lIns="101600" rIns="101600" tIns="50800" bIns="50800">
            <a:spAutoFit/>
          </a:bodyPr>
          <a:lstStyle/>
          <a:p>
            <a:pPr>
              <a:defRPr sz="1100" b="1">
                <a:solidFill>
                  <a:srgbClr val="FFA500"/>
                </a:solidFill>
              </a:defRPr>
            </a:pPr>
            <a:r>
              <a:t>REAL CAREER CONNECTION:  </a:t>
            </a:r>
            <a:r>
              <a:rPr sz="1100" b="0">
                <a:solidFill>
                  <a:srgbClr val="FFFFFF"/>
                </a:solidFill>
              </a:rPr>
              <a:t>Epidemiologists and Antimicrobial Resistance Researchers study how diseases spread and how bacteria evolve resistance. They work at the CDC, WHO, pharmaceutical companies, and universities, earning $75,000–$150,000/year. This field is considered one of the most critical public health challenges of the 21st century.</a:t>
            </a:r>
            <a:r>
              <a:rPr sz="1100" b="0">
                <a:solidFill>
                  <a:srgbClr val="FFFFFF"/>
                </a:solidFill>
              </a:rPr>
              <a:t> The skills you're using TODAY are the same ones they use on the job!</a:t>
            </a:r>
          </a:p>
        </p:txBody>
      </p:sp>
      <p:sp>
        <p:nvSpPr>
          <p:cNvPr id="9" name="TextBox 8"/>
          <p:cNvSpPr txBox="1"/>
          <p:nvPr/>
        </p:nvSpPr>
        <p:spPr>
          <a:xfrm>
            <a:off x="8412480" y="6492240"/>
            <a:ext cx="548640" cy="274320"/>
          </a:xfrm>
          <a:prstGeom prst="rect">
            <a:avLst/>
          </a:prstGeom>
          <a:noFill/>
        </p:spPr>
        <p:txBody>
          <a:bodyPr wrap="none">
            <a:spAutoFit/>
          </a:bodyPr>
          <a:lstStyle/>
          <a:p>
            <a:pPr algn="r">
              <a:defRPr sz="1000">
                <a:solidFill>
                  <a:srgbClr val="666666"/>
                </a:solidFill>
              </a:defRPr>
            </a:pPr>
            <a:r>
              <a:t>9/9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